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09" r:id="rId3"/>
    <p:sldId id="311" r:id="rId4"/>
    <p:sldId id="272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259" r:id="rId17"/>
    <p:sldId id="262" r:id="rId18"/>
    <p:sldId id="263" r:id="rId19"/>
    <p:sldId id="261" r:id="rId20"/>
    <p:sldId id="303" r:id="rId21"/>
    <p:sldId id="304" r:id="rId22"/>
    <p:sldId id="305" r:id="rId23"/>
    <p:sldId id="267" r:id="rId24"/>
    <p:sldId id="268" r:id="rId25"/>
    <p:sldId id="269" r:id="rId26"/>
    <p:sldId id="306" r:id="rId27"/>
    <p:sldId id="307" r:id="rId28"/>
    <p:sldId id="308" r:id="rId29"/>
    <p:sldId id="281" r:id="rId30"/>
    <p:sldId id="282" r:id="rId31"/>
    <p:sldId id="270" r:id="rId32"/>
    <p:sldId id="271" r:id="rId33"/>
    <p:sldId id="283" r:id="rId34"/>
    <p:sldId id="284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v5ml8bh53arJ0PdL02gPw==" hashData="5qXfMVEVsZjxShyubwI1bPmMY3K2tLmB20kA+iX347RjYCcWuiCSysstMVHm1m3ACPb6y7QeWGvlod0pu6sEMg=="/>
  <p:extLst>
    <p:ext uri="{521415D9-36F7-43E2-AB2F-B90AF26B5E84}">
      <p14:sectionLst xmlns:p14="http://schemas.microsoft.com/office/powerpoint/2010/main">
        <p14:section name="Раздел по умолчанию" id="{C4FDC895-8321-4A5A-80EE-A89CC3984BC0}">
          <p14:sldIdLst>
            <p14:sldId id="310"/>
            <p14:sldId id="309"/>
            <p14:sldId id="311"/>
            <p14:sldId id="272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259"/>
            <p14:sldId id="262"/>
            <p14:sldId id="263"/>
            <p14:sldId id="261"/>
            <p14:sldId id="303"/>
            <p14:sldId id="304"/>
            <p14:sldId id="305"/>
            <p14:sldId id="267"/>
            <p14:sldId id="268"/>
            <p14:sldId id="269"/>
            <p14:sldId id="306"/>
            <p14:sldId id="307"/>
            <p14:sldId id="308"/>
            <p14:sldId id="281"/>
            <p14:sldId id="282"/>
            <p14:sldId id="270"/>
            <p14:sldId id="271"/>
            <p14:sldId id="283"/>
            <p14:sldId id="284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>
      <p:cViewPr varScale="1">
        <p:scale>
          <a:sx n="82" d="100"/>
          <a:sy n="82" d="100"/>
        </p:scale>
        <p:origin x="6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9391-29AC-484E-936F-53C877087C7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B97A-97CC-4FF5-B399-87AAD6403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9391-29AC-484E-936F-53C877087C7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B97A-97CC-4FF5-B399-87AAD6403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9391-29AC-484E-936F-53C877087C7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B97A-97CC-4FF5-B399-87AAD6403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9391-29AC-484E-936F-53C877087C7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B97A-97CC-4FF5-B399-87AAD6403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9391-29AC-484E-936F-53C877087C7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B97A-97CC-4FF5-B399-87AAD6403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9391-29AC-484E-936F-53C877087C7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B97A-97CC-4FF5-B399-87AAD6403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9391-29AC-484E-936F-53C877087C7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B97A-97CC-4FF5-B399-87AAD6403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9391-29AC-484E-936F-53C877087C7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B97A-97CC-4FF5-B399-87AAD6403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9391-29AC-484E-936F-53C877087C7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B97A-97CC-4FF5-B399-87AAD6403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9391-29AC-484E-936F-53C877087C7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B97A-97CC-4FF5-B399-87AAD6403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9391-29AC-484E-936F-53C877087C7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B97A-97CC-4FF5-B399-87AAD6403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E9391-29AC-484E-936F-53C877087C7B}" type="datetimeFigureOut">
              <a:rPr lang="ru-RU" smtClean="0"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6B97A-97CC-4FF5-B399-87AAD64031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microsoft.com/office/2007/relationships/hdphoto" Target="../media/hdphoto6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52.jpeg"/><Relationship Id="rId7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microsoft.com/office/2007/relationships/hdphoto" Target="../media/hdphoto10.wdp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microsoft.com/office/2007/relationships/hdphoto" Target="../media/hdphoto1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13.wdp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14.wdp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4.xml"/><Relationship Id="rId7" Type="http://schemas.openxmlformats.org/officeDocument/2006/relationships/slide" Target="slide16.xml"/><Relationship Id="rId12" Type="http://schemas.openxmlformats.org/officeDocument/2006/relationships/slide" Target="slide3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slide" Target="slide13.xml"/><Relationship Id="rId11" Type="http://schemas.openxmlformats.org/officeDocument/2006/relationships/slide" Target="slide29.xml"/><Relationship Id="rId5" Type="http://schemas.openxmlformats.org/officeDocument/2006/relationships/slide" Target="slide10.xml"/><Relationship Id="rId10" Type="http://schemas.openxmlformats.org/officeDocument/2006/relationships/slide" Target="slide26.xml"/><Relationship Id="rId4" Type="http://schemas.openxmlformats.org/officeDocument/2006/relationships/slide" Target="slide7.xml"/><Relationship Id="rId9" Type="http://schemas.openxmlformats.org/officeDocument/2006/relationships/slide" Target="slide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15.wdp"/><Relationship Id="rId5" Type="http://schemas.openxmlformats.org/officeDocument/2006/relationships/image" Target="../media/image100.png"/><Relationship Id="rId4" Type="http://schemas.openxmlformats.org/officeDocument/2006/relationships/image" Target="../media/image9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90364" y="1916832"/>
            <a:ext cx="8363272" cy="395128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prstTxWarp prst="textCanUp">
              <a:avLst>
                <a:gd name="adj" fmla="val 75619"/>
              </a:avLst>
            </a:prstTxWarp>
            <a:normAutofit/>
          </a:bodyPr>
          <a:lstStyle/>
          <a:p>
            <a:pPr marL="914400" lvl="2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«Влюбленные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</a:rPr>
              <a:t>борьбу»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>
          <a:xfrm>
            <a:off x="323528" y="565149"/>
            <a:ext cx="7992888" cy="877890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Виртуальная выставка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863"/>
            <a:ext cx="9144000" cy="6912863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464709" y="881014"/>
            <a:ext cx="5154136" cy="138966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Жанна Д’Арк (1412 — 1431) — национальная героиня Франции, успешно командовавшая французскими войсками в Столетней войне. Была сожжена на костре англичанами, как еретичка. Впоследствии церковь причислила ее к лику святых, предварительно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реабилитировав.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328013" y="4598168"/>
            <a:ext cx="2648083" cy="93610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жизнь в истории составляет неполные 3 года – довольно короткий срок. Однако эти 3 года сделали ее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бессмертной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9" y="64014"/>
            <a:ext cx="829531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3600" dirty="0">
                <a:solidFill>
                  <a:schemeClr val="bg1"/>
                </a:solidFill>
                <a:latin typeface="+mj-lt"/>
              </a:rPr>
              <a:t>Жанна </a:t>
            </a:r>
            <a:r>
              <a:rPr lang="ru-RU" sz="3600" dirty="0" err="1">
                <a:solidFill>
                  <a:schemeClr val="bg1"/>
                </a:solidFill>
                <a:latin typeface="+mj-lt"/>
              </a:rPr>
              <a:t>Дарк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 — воин, мученица, святая</a:t>
            </a:r>
            <a:endParaRPr lang="ru-RU" sz="36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9" y="794289"/>
            <a:ext cx="2520280" cy="3780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8724" y="4460607"/>
            <a:ext cx="785100" cy="13064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64709" y="2312484"/>
            <a:ext cx="51541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Дева сия сложена изящно; держится она по-мужски, говорит немного, в речах выказывает необыкновенную рассудительность; у неё приятный женский голос. Ест она мало, пьёт ещё меньше. Ей нравятся боевые кони и красивое оружие. Она любит общество благородных воинов и ненавидит многолюдные сборища. Обильно проливает слёзы, хотя лицо у неё обычно весёлое. С неслыханной лёгкостью выносит она и тяготы ратного труда и бремя лат, так что может по 6 дней и ночей подряд оставаться в полном вооружении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(Прижизненный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 портрет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героини)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9" y="4980274"/>
            <a:ext cx="4138236" cy="55399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Райцес, В. И. 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Жанна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д'Арк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факты, легенды, гипотезы / Владимир Райцес ; Акад. наук СССР. - Ленинград : Наука, 1982. - 198 с. - (Научные биографии).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9" y="5708059"/>
            <a:ext cx="833029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анализа многочисленных источников рассматриваются эволюция образа Жанны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д'Арк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исторической мысли, некоторые вопросы, связанные с истоками ее патриотического подвига, ее активное участие в военных действиях на переломном этапе Столетней войны. Особое внимание уделено тем событиям и эпизодам истории Жанны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д'Арк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которыми связаны многочисленные легенды и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гипотезы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91611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160839" y="431463"/>
            <a:ext cx="2592288" cy="383866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Благая весть о том, что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восстание возглавляет девушка, посланная высшими силами, вселяла в воинов уверенность и отвагу. Вследствие продолжительных атак в течение 4 дней юная героиня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 снимает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осаду Орлеана. Многие военачальники того времени считали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эту миссию практически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невыполнимой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192825" y="3998771"/>
            <a:ext cx="2304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сражалась бесстрашно. Маленькая фигурка в светлых доспехах, которые были изготовлены специально для нее, первой шла на штурм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крепостей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151" y="431463"/>
            <a:ext cx="2172880" cy="32849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4130" y="404664"/>
            <a:ext cx="228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13 лет Жанна услышала в своей голове голос архангела Михаила. Согласно его откровению, именно Жанна являлась Орлеанской Девой, и только ей было под силу освободить осажденный Орлеан, изгнав, таким образом, всех противников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45457" y="5085184"/>
            <a:ext cx="2787231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книги - правители и предприниматели, ученые и философы, художники, писатели и артисты - словно задались целью доказать, что одиночество не только не препятствует достижению славы и успеха, но даже способствует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этому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058" y="3357868"/>
            <a:ext cx="875696" cy="1322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01" y="3417051"/>
            <a:ext cx="826520" cy="12742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926071" y="3357868"/>
            <a:ext cx="1526969" cy="132343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Соловьев, А. 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Великие одиночки : им никто не нужен, им принадлежит весь мир / Александр Соловьев. - Москва :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Эксмо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2013. - 317 с. - (Библиотека "Коммерсантъ"). 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9213" y="3417051"/>
            <a:ext cx="1509927" cy="132343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Вагман, И. Я. 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знаменитых полководцев / Илья Вагман, В. А.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Мац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А. В.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Зиолковская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 Харьков : Фолио, 2004. - 510 с. : ил. - (100 знаменитых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3401" y="4919930"/>
            <a:ext cx="278475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рассказано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знаменитых полководцах всех времен и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народов. Авторы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стремились показать все разнообразие характеров и личных судеб знаменитых полководцев, поэтому очерки содержат краткие сведения о личной жизни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героев. В это список входит и французская героиня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825" y="5757529"/>
            <a:ext cx="2699792" cy="70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91"/>
            <a:ext cx="9144000" cy="6863091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95536" y="319398"/>
            <a:ext cx="5760640" cy="7920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действиям коварных придворных Жанна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д'Арк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была обвинена в предательстве, вследствие чего попала в плен к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англичанам.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395536" y="1258607"/>
            <a:ext cx="5760640" cy="62836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Жанну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д'Арк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судила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церковь, выдвинув обвинение в ереси и ложном свидетельствовании о высших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силах.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484" y="2087575"/>
            <a:ext cx="5760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Приговор - смертная казнь - без признания вины со стороны обвиняемой сделал девушку в глазах ее народа мученицей. Поскольку юная героиня была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неграмотной судьи подсунули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 на подпись документы якобы про ее освобождение и возвращение на родину. На самом деле там было свидетельство о полном отречении от своих предсказаний и признание вины. Таким образом, девушка сама себе подписала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приговор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02076" y="3472570"/>
            <a:ext cx="23042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мая 1431 года девушка была сожжена заживо на площади Старого Рынка в Руане. Согласно историческим данным, ее пепел был развеян над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Сеной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933098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Жанна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дАрк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история которой была так рано закончена,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для многих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символом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отваги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837" y="319398"/>
            <a:ext cx="2302501" cy="29737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0" b="-660"/>
          <a:stretch/>
        </p:blipFill>
        <p:spPr>
          <a:xfrm>
            <a:off x="5349174" y="4517216"/>
            <a:ext cx="832989" cy="13678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640" y="4941168"/>
            <a:ext cx="1911892" cy="169776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40716" y="4869369"/>
            <a:ext cx="2358008" cy="101566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Левандовский, А. П.</a:t>
            </a:r>
          </a:p>
          <a:p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Жанна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д’Арк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Анатолий Левандовский. – 2-е изд.,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испр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 доп. – Москва : Молодая гвардия, 1952. – 256 с. : ил. – (Жизнь замечательных людей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13" y="3653381"/>
            <a:ext cx="1345360" cy="22610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55" b="97332" l="1920" r="97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259" y="3500088"/>
            <a:ext cx="1121860" cy="161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88" y="1"/>
            <a:ext cx="9180005" cy="69073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274848"/>
            <a:ext cx="8180787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Надежда Дурова </a:t>
            </a:r>
            <a:r>
              <a:rPr lang="ru-RU" sz="2400" dirty="0" smtClean="0"/>
              <a:t>– русская амазонка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91747" y="1005796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Андреевна Дурова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посвятила свою жизнь службе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Родине.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874440"/>
            <a:ext cx="2359154" cy="3231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381734" y="1586757"/>
            <a:ext cx="5256584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детстве Надежда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любила стрелять из лука, лазить вместе с мальчишками по деревьям, ездить на лошади и размахивая саблей выкрикивать различные армейские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команды.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9626" y="2429332"/>
            <a:ext cx="52221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возрасте 23 лет, после неудачного замужества и рождения сына,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Дурова убегает из дома.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под именем дворянина Александра Дурова поступает на службу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конно-польский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полк.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57196" y="3109041"/>
            <a:ext cx="4929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69072" y="3367550"/>
            <a:ext cx="5203236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1807 году в первом же сражении с французскими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войсками у города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Гутштадт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проявила фантастическую храбрость, и спасла от смерти офицера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Панина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221" y="4707812"/>
            <a:ext cx="1060190" cy="167539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391747" y="5380858"/>
            <a:ext cx="405003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тайна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удивительной женщины: в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попытке эмансипации, предвосхищающей дела феминисток? Или это желание подвига во имя спасения Отечества, неподвластное различиям пола и возраста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Книга попытка ответить на эти вопросы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2109" y="4422126"/>
            <a:ext cx="23376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Войну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1812 года Надежда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Дурова начала в чине подпоручика Уланского полка.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поучаствовала во многих сражениях той войны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Бородинской битвы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ранения, но осталась в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строю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9626" y="4707812"/>
            <a:ext cx="4070577" cy="55399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Бегунова, А. И. 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Надежда Дурова. Русская амазонка 1812 года / Алла Бегунова. - Москва : Вече, 2014. – 221 с. : ил. - (Человек-загадка). 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0"/>
            <a:ext cx="9611442" cy="69904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19" y="232553"/>
            <a:ext cx="54005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Надежде Дуровой до определенного момента удачно удавалось скрывать свой пол.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неосторожное письмо отцу, выдало её тайну.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солдатку узнал сам император Александр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и она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доставлена в столицу Российской Империи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Император вручил Дуровой георгиевский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намеревался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в родительский дом, но она отрезала – «Хочу быть воином!». Император был поражен, и оставил отважную женщину в русской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армии,  разрешив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представляться фамилией – Александрова, в честь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императора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5183" y="3393890"/>
            <a:ext cx="212625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сентябре 1812 года Дурову отправили служить при штабе Кутузова. Михаил Илларионович, в последствии скажет, что у него никогда не было такого толкового ординарца.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вследствие полученной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контузии в Бородинском сражении, она  принуждена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была оставить полк и уехала лечиться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Сарапуль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5171" y="232553"/>
            <a:ext cx="2972099" cy="3107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42340" y="5890727"/>
            <a:ext cx="509557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вошли стихи, очерки, дневниковые записи русских писателей — участников Отечественной войны 1812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(в том числе и </a:t>
            </a:r>
            <a:r>
              <a:rPr lang="ru-RU" sz="1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Н.Дуровой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передающие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 мужества и героизма русских воинов, чувство глубокого патриотизма и веры в победу.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340" y="4287316"/>
            <a:ext cx="976620" cy="14671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97778" l="31000" r="71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156" y="4060267"/>
            <a:ext cx="3300784" cy="24755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8255" y="2302203"/>
            <a:ext cx="3829659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Семашко, Ирина Ильинична. 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 великих женщин / Ирина Семашко. - Москва : Вече, 2006. - 572 с. : ил. - (100 великих).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08255" y="2978392"/>
            <a:ext cx="382966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книга – это 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целая галерея историй жизни самых выдающихся женщин, которые могут рассматриваться в качестве символов своего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времени,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Н.Дурова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их числе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33" y="2287149"/>
            <a:ext cx="1036320" cy="15575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608255" y="4897952"/>
            <a:ext cx="3829658" cy="80021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Певец во стане русских воинов : русские писатели - участники и современники Отечественной войны 1812 года / [авт.-сост. А.Н.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Сизов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В. Гамаюнов]. – Москва : Детская литература, 1987. – 334 с. : ил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0" b="99100" l="2000" r="99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58371">
            <a:off x="2873771" y="3564233"/>
            <a:ext cx="1298627" cy="153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505"/>
            <a:ext cx="9144000" cy="6888505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67973" y="317028"/>
            <a:ext cx="3065365" cy="1554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1816 году Надежда Андреевна вышла в отставку. В последующие годы жизни она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занималась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литературным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творчеством.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Общалась с Пушкиным. Её главным литературным трудом стали «Записки Кавалерист-девицы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327603" y="4416473"/>
            <a:ext cx="3178974" cy="228798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главных тем её произведений — раскрепощение женщины, преодоление разницы между общественным статусом женщины 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они в своё время читались, вызывали даже хвалебные отзывы со стороны критиков, и до сих пор вызывают внимание своим простым и выразительным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языком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44773" y="323264"/>
            <a:ext cx="2411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Надежда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Дурова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конца жизни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одинокой и просила называть её Александр Андреевич.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Жила она скромно, питалась обычной пищей, по утрам обливалась ледяной водой, любила играть в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карты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44773" y="2636912"/>
            <a:ext cx="2411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Однажды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прислал матери письмо, спрашивая её благословения на брак. Увидев обращение «маменька», она, не читая, бросила письмо в огонь. И только после того, как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прислал письмо с просьбой к Александру Андреевичу, она написала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«благословляю»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9670" y="5742341"/>
            <a:ext cx="404484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повесть о легендарной судьбе Надежды Дуровой (1783-1866), которая прославила свое имя подвигами во время Отечественной войны 1812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574" y="5104354"/>
            <a:ext cx="848669" cy="1284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25" y="2162438"/>
            <a:ext cx="1128922" cy="17836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831" y="315305"/>
            <a:ext cx="2458449" cy="45677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577216" y="2142362"/>
            <a:ext cx="1856122" cy="101566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Дурова, Н. А. 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Записки кавалерист-девицы / Надежда Дурова. – Калининград : Янтарный сказ, 1999. - 395 с. : ил. – (Свет далекой звезды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29670" y="5104353"/>
            <a:ext cx="4044849" cy="55399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Чарская, Л. А. 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Смелая жизнь : историческая повесть / Лидия Чарская. - Москва : 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Астрель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АСТ, 2005. – 300 с. : ил. – (Любимые книги девочек). 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71646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3272744" y="1103806"/>
            <a:ext cx="5453208" cy="137765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Софья Перовская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происходила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высшей аристократии. Дед ее был министром просвещения, отец долго занимал пост петербургского генерал-губернатора, а родной дядя ее отца завоевал императору Николаю несколько провинций в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Центральной Азии.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Такова семья, откуда вышла женщина, нанесшая такой жестокий удар царизму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53" y="1178690"/>
            <a:ext cx="2682438" cy="3789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одержимое 7"/>
          <p:cNvSpPr txBox="1">
            <a:spLocks/>
          </p:cNvSpPr>
          <p:nvPr/>
        </p:nvSpPr>
        <p:spPr>
          <a:xfrm>
            <a:off x="295153" y="5050590"/>
            <a:ext cx="2919838" cy="126886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 милая девочка вырастит и  станет непримиримой революционеркой,  будет участвовать  в убийстве царя Александра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214290"/>
            <a:ext cx="8477544" cy="857256"/>
          </a:xfr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Путь к терроризму Софьи Перовской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Объект 1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744" y="2336681"/>
            <a:ext cx="1040683" cy="1613058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892" y="2358016"/>
            <a:ext cx="1222532" cy="16504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92065" y="2340380"/>
            <a:ext cx="1493912" cy="101566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Сегал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 А.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Софья Перовская / Елена Сегал. – Москва : Молодая гвардия, 1962. – 396 с. : ил. – (Жизнь замечательных людей).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90437" y="2391344"/>
            <a:ext cx="1514993" cy="132343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Долгий, В. Г.</a:t>
            </a:r>
          </a:p>
          <a:p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Порог. [Повесть о Софье Перовской] / Вольф Долгий. – Москва : Политиздат, 1974. – 439 с. : ил. – (Пламенные революционеры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9602" y="4202656"/>
            <a:ext cx="549949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книгах, написанных на основе архивных материалов, показаны узловые моменты  революционной биографии С. Перовской: участие в создании партии "Народная воля", в покушении на царя Александра II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56" b="6338"/>
          <a:stretch/>
        </p:blipFill>
        <p:spPr>
          <a:xfrm>
            <a:off x="3272744" y="5002321"/>
            <a:ext cx="5461546" cy="16664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847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138098" y="885302"/>
            <a:ext cx="5550156" cy="8808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Перовская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пользовалась большим уважением и влиянием за свою стоическую строгость к самой себе, за неутомимую энергию и, в особенности за свой обширный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3180296" y="2691041"/>
            <a:ext cx="5507957" cy="98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организации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«Народная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воля» Софья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деятельное участие почти во всех покушениях на царственных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95" y="869904"/>
            <a:ext cx="2813910" cy="3759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6"/>
          <p:cNvSpPr txBox="1">
            <a:spLocks/>
          </p:cNvSpPr>
          <p:nvPr/>
        </p:nvSpPr>
        <p:spPr>
          <a:xfrm>
            <a:off x="405795" y="260648"/>
            <a:ext cx="8282459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Рано попав в движение эмансипации женщин, она быстро стала лидером студенческого политического кружка.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475" y="3413312"/>
            <a:ext cx="2228535" cy="22285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1781" y="5057072"/>
            <a:ext cx="364496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была самым полезным человеком во всех организационных работах, потому, что при своем холодном, проницательном уме умела предвидеть, оценить и взвесить самые ничтожные мелочи, от которых часто зависит успех дела. Любовь и энтузиазм к ней переходили в настоящий культ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704" y="1948873"/>
            <a:ext cx="5468549" cy="60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33060" y="5641847"/>
            <a:ext cx="381695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книги дает читателю возможность проследить поистине крутые повороты судеб декабристов и народников, анархистов и социал-демократов. Их действия почти всегда оборачивались трагедией и для них самих, и для тех, кто их окружал.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3060" y="4041409"/>
            <a:ext cx="1809719" cy="101566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Баландин, Р. К.</a:t>
            </a:r>
          </a:p>
          <a:p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Тайные общества русских революционеров / Рудольф Баландин. - Москва : Вече, 2007. - 412 с. : ил. - (Тайные общества, ордена и секты).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749" y="3430113"/>
            <a:ext cx="1391412" cy="16269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293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576"/>
            <a:ext cx="9144000" cy="6870576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93798" y="159254"/>
            <a:ext cx="5745705" cy="88896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1881 года на  Александра 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было совершено покушение. Руководила всем С. Перовская,  проявив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незаурядные организаторские способности и редкостное хладнокровие. Император, как утверждали некоторые свидетели, умер на месте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022" y="1220053"/>
            <a:ext cx="5696481" cy="3300306"/>
          </a:xfrm>
        </p:spPr>
      </p:pic>
      <p:sp>
        <p:nvSpPr>
          <p:cNvPr id="3" name="Прямоугольник 2"/>
          <p:cNvSpPr/>
          <p:nvPr/>
        </p:nvSpPr>
        <p:spPr>
          <a:xfrm>
            <a:off x="6338465" y="3838656"/>
            <a:ext cx="262602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покушения Перовская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на свободе. Она могла скрыться и уехать из России, но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тюрьме оказались её соратники, а главное возлюбленный А. Желябов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 потому мысль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он,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подвергается смертельной опасности останавливала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держала ее в Петербурге, как на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привязи.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Софья Перовская была арестована неделю спустя после убийства Александра II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10" y="4683130"/>
            <a:ext cx="988185" cy="1368638"/>
          </a:xfrm>
          <a:prstGeom prst="rect">
            <a:avLst/>
          </a:prstGeom>
        </p:spPr>
      </p:pic>
      <p:pic>
        <p:nvPicPr>
          <p:cNvPr id="8" name="Объект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9656" y="4677074"/>
            <a:ext cx="920825" cy="14031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6429" y="6212347"/>
            <a:ext cx="574570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о жизни,  деятельности и Андрея Желябова, а так же о  героическом единоборстве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"Народной воли" с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царизмом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43191" y="4700431"/>
            <a:ext cx="1661218" cy="116955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Прокофьев, В. А.</a:t>
            </a:r>
          </a:p>
          <a:p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Желябов / Вадим Прокофьев. - 2-е изд.,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испр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 доп. – Москва : Молодая гвардия, 1965. – 367 с. : ил. – (Жизнь замечательных людей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95042" y="4696693"/>
            <a:ext cx="1421904" cy="101566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Трифонов, Ю. В.</a:t>
            </a:r>
          </a:p>
          <a:p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Нетерпение. [роман] / Юрий Трифонов. – Москва : Советский писатель, 1988. – 384 с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927" y="159254"/>
            <a:ext cx="2016224" cy="3573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53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1"/>
            <a:ext cx="9504040" cy="6863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668" y="4706212"/>
            <a:ext cx="999964" cy="1327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26485" y="19996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апреля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1881 года террористы  организации «Народная воля»: Желябов, Перовская, Кибальчич, Михайлов и Рысаков были повешены на плацу </a:t>
            </a:r>
            <a:r>
              <a:rPr lang="ru-RU" sz="1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Семёновского </a:t>
            </a:r>
            <a:r>
              <a:rPr lang="ru-RU" sz="140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полка.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43281" y="80706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своем последнем письме матери, которую она нежно и преданно любила Софья Перовская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писала: 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 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жила так, как подсказывали мне мои убеждения; поступать же против них я была не в состоянии; поэтому со спокойной совестью ожидаю все, предстоящее 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мне».</a:t>
            </a:r>
            <a:r>
              <a:rPr lang="ru-RU" sz="1400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165304"/>
            <a:ext cx="319462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повести 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трагическая жизнь народовольца Александра Михайлова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668" y="939749"/>
            <a:ext cx="3792240" cy="2385531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179512" y="147127"/>
            <a:ext cx="8424936" cy="962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процессе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Софья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вела себя сдержанно, но с таким самообладанием и достоинством, что государственный секретарь Е.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Перетц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наблюдая за ней в дни суда, заключил: «Она должна владеть замечательной силой воли и влиянием на других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440144"/>
            <a:ext cx="38723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истории русского революционного движения Софья Перовская была первой женщиной, которая была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казнена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7795" y="5155433"/>
            <a:ext cx="2077457" cy="86177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Давыдов, Ю. В.</a:t>
            </a:r>
          </a:p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Завещаю вам, братья… / Юрий Давыдов. –  2-е изд. – Москва : Политиздат, 1977. – 382 с. : ил. – (Пламенные революционеры).</a:t>
            </a:r>
            <a:endParaRPr lang="ru-RU" sz="1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43281" y="2761322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Поступок Перовской, несомненно, не подлежит одобрению, но мужество, с которым она отстаивала свои, пусть и ошибочные, идеалы и приняла за них смерть, достойно уважения. Пожалуй, в чем-то прав был Лев Толстой, когда назвал Софью Перовскую «идейной Жанной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д’Арк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4026043"/>
            <a:ext cx="4024787" cy="2683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33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251504" cy="685799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04156" y="1556792"/>
            <a:ext cx="7643192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истории человечества есть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фигур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предвосхитили первую волну феминизма или даже опередили ее на сотни лет. Они говорили об участии женщин в политике и о предоставлении равного права на образование, о защите в соответствии с законом, о борьбе с дискриминацией и о недопустимости женоненавистничества. Эти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настоящими первопроходцами, ведь они действовали в обществе, где сексизм был нормой, освященной веками.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из них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знали, что такое феминизм, никогда не слышали такого термина, но своим образом мышления и своими действиями отображали всю суть явления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Вот о таких представительницах «слабого пола» эта выставка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087"/>
            <a:ext cx="9179537" cy="6885087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55688" y="794522"/>
            <a:ext cx="8424935" cy="1368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это кажется странным, но совсем недавно женщины вполне официально считались людьми второго сорта. Знаменитые три К - "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Kuche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Kinder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Kirche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(кухня, дети, церковь) - много столетий висели дамокловым мечом над женским полом, отрицая их возможности и желания. Естественно, что многие женщины не могли мириться с таким положением дел и боролись за свои права. Иногда эта борьба была кровавой... 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3691191" y="1909166"/>
            <a:ext cx="5089432" cy="243180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суфражисток получило распространение 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 XIX века в Англии. Его участницы боролись не только за предоставление женщинам избирательных прав, но и против дискриминации женщин в целом в политической и экономической жизни. Революционно настроенные дамы эпатировали общество проявлениями гражданского неповиновения: приковывали себя к воротам, садились на рельсы, устраивали демонстрации и стояли на улицах с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плакатами.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суфраж5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88" y="1999785"/>
            <a:ext cx="3275723" cy="280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5688" y="305785"/>
            <a:ext cx="842493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2400" dirty="0" smtClean="0"/>
              <a:t>Суфражистки - женщины</a:t>
            </a:r>
            <a:r>
              <a:rPr lang="ru-RU" sz="2400" dirty="0"/>
              <a:t>, желавшие равенства!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688" y="5057240"/>
            <a:ext cx="1450447" cy="1080120"/>
          </a:xfrm>
          <a:prstGeom prst="rect">
            <a:avLst/>
          </a:prstGeom>
        </p:spPr>
      </p:pic>
      <p:sp>
        <p:nvSpPr>
          <p:cNvPr id="8" name="Объект 8"/>
          <p:cNvSpPr txBox="1">
            <a:spLocks/>
          </p:cNvSpPr>
          <p:nvPr/>
        </p:nvSpPr>
        <p:spPr>
          <a:xfrm>
            <a:off x="355688" y="6235773"/>
            <a:ext cx="3816425" cy="447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томе 82 в статье «Эмансипация женщин» дается определение и оценка суфражизма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46728" y="5091652"/>
            <a:ext cx="2209458" cy="101566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Энциклопедический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:.[ В 82-х т.]. Т. 82.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Яйцепровод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Репринтное  воспроизведение издания Ф. А. Брокгауз – И. А.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Ефрон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1890. – Москва : Терра, 1994. – 954 с. : ил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05067" y="3970024"/>
            <a:ext cx="25755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1999 г журнал «Тайм» включил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Панкхёрст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число ста самых выдающихся людей ХХ века, отметив: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«Она создала образ женщины нашего времени, перенеся общество в новое измерение, откуда нет возврата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0" i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473" y="3604956"/>
            <a:ext cx="1884595" cy="2725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335617" y="6375306"/>
            <a:ext cx="46016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Эммелин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Панкхёрст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лидер английских суфражисток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effectLst/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29798" y="281866"/>
            <a:ext cx="3882161" cy="224575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появлением в их рядах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Эммелин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Панкхёрст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женщины перешли к активным действиям. Был выдвинут лозунг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«Если политики нас не слышат, удар надо наносить по тому, что эти господа особенно ценят».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совершали нападения на политиков, отчаянно избивая их своими довольно массивными зонтиками; забрасывали дома самодельными бомбами; уродовали площадки для гольфа и разбивали винные погреба. Одна из воительниц пыталась даже поджечь главный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почтамт.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427984" y="3400020"/>
            <a:ext cx="4275224" cy="189405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строго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расправлялось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скандалистками. Многие из них были арестованы, приговорены к весьма строгим наказаниям и посажены в тюрьмы. Однако суфражистки не унимались. Пренебрегая строгими наказаниями, они продолжали бить стекла в окнах магазинов и общественных зданий, пользуясь тем, что орудия разрушения – молотки - можно легко прятать в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муфтах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81866"/>
            <a:ext cx="4275224" cy="2890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1404" y="2639014"/>
            <a:ext cx="235929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Переезд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коттеджный поселок 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миссис </a:t>
            </a:r>
            <a:r>
              <a:rPr lang="ru-RU" sz="1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Уэстмакот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убежденной феминистки и борца за права женщин, всколыхнул спокойствие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обывателей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подтолкнул многие события, изменившие судьбу почти всех местных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63" y="2527625"/>
            <a:ext cx="1361882" cy="19663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0540" y="4587225"/>
            <a:ext cx="381015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Конан-Дойль, А. 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Приключения в загородном доме ; Рассказы : [перевод с английского] / Артур Конан-Дойль. - Москва :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Гелеос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2010. - 312 с. : ил. - (Книжная коллекция МК).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83" y="5013176"/>
            <a:ext cx="2854325" cy="16536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540" y="5672627"/>
            <a:ext cx="5251580" cy="85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3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76563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212052" y="320320"/>
            <a:ext cx="4691285" cy="21005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Особую ненависть суфражисток вызвал бывший в то время министром внутренних дел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У.Черчилль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после того, как одна из феминисток  обозвала его пьяным бездушным мужланом, ответил: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«Я-то завтра протрезвею, а у вас ноги как были кривыми, так и останутся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хотя он отнюдь не был трусом,  телохранителей все же завел, поскольку полиции стало известно,  что «активистки равноправия» собираются похитить его ребенка.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296659" y="6165499"/>
            <a:ext cx="8568952" cy="7861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женщины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избирательное право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везде, кроме шести стран на Среднем Востоке (Бахрейн, Кувейт, Оман, Катар, Саудовская Аравия, Объединенные Арабские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Эмираты)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70901" y="2420888"/>
            <a:ext cx="19693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непримиримой  борьбы женщины обрели общегражданское право голоса. Но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надежды суфражисток, что с обретением женщинами равных избирательных прав политика автоматически изменится к лучшему, оказались иллюзией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20320"/>
            <a:ext cx="3564996" cy="2297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957040"/>
            <a:ext cx="996841" cy="14355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386" y="4582968"/>
            <a:ext cx="358954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на русском языке обзор западных теоретических воззрений второй половины XX в. по проблеме </a:t>
            </a:r>
            <a:r>
              <a:rPr lang="ru-RU" sz="1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гендера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в различных областях </a:t>
            </a:r>
            <a:r>
              <a:rPr lang="ru-RU" sz="1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социальныхнаук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широкого круга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читателей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541" y="2468163"/>
            <a:ext cx="2628684" cy="34723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1481" y="3529768"/>
            <a:ext cx="2502024" cy="86177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Жеребкина, И. 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"Прочти мое желание..." : постмодернизм, психоанализ, феминизм / Ирина Жеребкина. – Москва : Идея-Пресс, 2000. - 251 с. : ил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64504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782147"/>
            <a:ext cx="2439189" cy="3015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2805069" y="1853080"/>
            <a:ext cx="5943393" cy="5427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Счастливая и благополучная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жена, мать пятерых детей Арманд увлеклась идеями революции и равноправием женщин.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74848"/>
            <a:ext cx="842493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Инесса Арманд - </a:t>
            </a:r>
            <a:r>
              <a:rPr lang="ru-RU" sz="2400" dirty="0" smtClean="0"/>
              <a:t>авантюристка</a:t>
            </a:r>
            <a:r>
              <a:rPr lang="ru-RU" sz="2400" dirty="0"/>
              <a:t>, красавица и революционерка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24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58964" y="821030"/>
            <a:ext cx="5989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"Она была необыкновенно хороша", - говорили о ней современники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Огромные серо-зеленые глаза, чувственный рот и огненный темперамент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"Это было какое-то чудо", - вспоминали друзья Инессы Арманд. Ее обаяния никто не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выдерживал.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05070" y="2518408"/>
            <a:ext cx="60874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никак не могла определиться, к какой партии примкнуть. Однако вскоре ей попадается на глаза книга Ульянова «Развитие капитализма в России». Данный труд произвёл на женщину большое впечатление, и в 1904 году она делает ставку на большевиков, вступив в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РСДРП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75" y="3785370"/>
            <a:ext cx="1297448" cy="16944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36633" y="3753320"/>
            <a:ext cx="22871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осени 1910 года живёт в Париже и полностью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посвящает своё время партии большевиков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Инесса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 ближайшим соратником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Ульянова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704" y="3786188"/>
            <a:ext cx="1291416" cy="12841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61967" y="3797256"/>
            <a:ext cx="1437244" cy="132343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Подляшук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П. И.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 Инесса : [документальная повесть] / Павел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Подляшук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4-е изд.,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– Москва : Политиздат, 1984. – 288 с. : ил.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90748" y="3801653"/>
            <a:ext cx="1901732" cy="116955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Великие обольстительницы [Звукозапись : Электронный ресурс] : аудиокнига / читает Д. Полонский. - Москва : Союз, 2009. - 1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диск (CD-ROM). - (Время. События. Люди).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5374209"/>
            <a:ext cx="335537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этой аудиокниги вы узнаете о женщинах, которые любили и были любимы. Это ради их короткого "да" развязывались жестокие войны, завоевывались целые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тратились баснословные состояния.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их числе была и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Арманд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1175" y="5737469"/>
            <a:ext cx="476379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Повесть, посвященная жизни и деятельности Инессы Арманд, построена на большом фактическом материале, автор широко использовал архивные фонды, воспоминания, письма, прессу того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796136" y="4077072"/>
            <a:ext cx="3096344" cy="256192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стала членом Московского окружного комитета большевиков и приняла активное участие в захвате власти. В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октябре 1917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самолично участвовала в боевых действиях, а затем стала председателем Московского губернского совнархоза.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рисковала жизнью, здоровьем ради победы революции, ради всеобщего равенства 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братства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5548"/>
            <a:ext cx="5832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Арманд принимает активное участие в революционных событиях в России в 1905 году. Её арестовывают,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приговаривают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2-летней ссылке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г.Мезене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Архангельской губ.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508" y="1017653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началом Первой мировой войны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начала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вести агитационную работу среди французских рабочих, призывая их саботировать военные заказы. В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апреле 1917 года в одном вагоне с Лениным и Крупской отправилась в Россию, чтобы делать там социалистическую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революцию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3508" y="4627974"/>
            <a:ext cx="2970076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о лучших женщинах 20 века. Ими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восхищались художники. Их воспевали поэты. Они царили в кино и блистали на сцене, творили поэзию и вершили политику. Они определили лицо своей эпохи. Э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тими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женщинами нельзя не восхищаться. Редкая красота, выдающиеся таланты, поразительные судьбы - их нельзя не любить. Они - гордость и слава XX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столетия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96" y="2139975"/>
            <a:ext cx="1099271" cy="16988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652" y="224962"/>
            <a:ext cx="2274834" cy="33344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30263" y="2159313"/>
            <a:ext cx="170993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Вульф, В. Я.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Великие женщины XX века : [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premium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-издание] / Виталий Вульф, Серафима Чеботарь. - Москва : Яуза :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Эксмо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2014. - 749 с. :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портр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 (Лучшие книги Виталия Вульфа). 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6824" y="2225302"/>
            <a:ext cx="1747791" cy="4375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6" b="98146" l="1711" r="97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275" y="3466032"/>
            <a:ext cx="1572109" cy="11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564" y="4109345"/>
            <a:ext cx="1440160" cy="2215827"/>
          </a:xfrm>
        </p:spPr>
      </p:pic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24080" y="1351374"/>
            <a:ext cx="5501800" cy="11738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Арманд умерла 24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1920 года в возрасте 46 лет в городе Нальчике, заразившись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холерой.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Похоронили Инессу у Кремлёвской стены пышно и с оркестром. Ленин возложил на могилу венок из белых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лилий.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6400" y="488335"/>
            <a:ext cx="2664296" cy="3399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4080" y="476672"/>
            <a:ext cx="55446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А. Коллонтай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И.Арманд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вела непримиримую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борьбу с патриархальной семьёй царской России, провозглашая право на свободу, любовь 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страсть.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610" y="2512439"/>
            <a:ext cx="5565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Существует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интимная переписка этих двух людей, посвятивших себя делу революции. Хранится она в архиве бывшего Института марксизма-ленинизма в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Москве.</a:t>
            </a:r>
          </a:p>
          <a:p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Крупская после смерти своей соперницы взяла на воспитание ее пятерых детей…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3961" y="4112225"/>
            <a:ext cx="331236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 же на самом деле была Инесса Арманд – интриганкой, одержимой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безумными идеями о свободной любви, или влюбленной женщиной, отдавшей себя всю без остатка любимому мужчине, и не просившей ничего взамен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Ее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 с вождем мирового пролетариата В. И. Лениным долго хранился под грифом «Секретно». Эта книга – попытка разгадать феномен этой удивительной и яркой женщины и любовного треугольника, который вот уже целое столетие не перестает волновать умы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человечества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20290" y="4147892"/>
            <a:ext cx="2502024" cy="86177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Гусейнова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Л. 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Ленин и Инесса Арманд : любовь и революция / Лилия Гусейнова. - Москва :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Рипол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Классик, 2014. - 253 с. - (Величайшие истории любви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5166761"/>
            <a:ext cx="1872208" cy="125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027" y="4293095"/>
            <a:ext cx="1629576" cy="2324861"/>
          </a:xfrm>
        </p:spPr>
      </p:pic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3419873" y="2573283"/>
            <a:ext cx="5394579" cy="147131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Переболев в детстве полиомиелитом, и оставшись хромой,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еунывающая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Фрида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заявляла: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 зачем ноги человеку, который летает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Попав в 17 лет в серьезную автомобильную катастрофу, пережив 32 операции, Фрида не сломалась, а начала трудный путь мятежной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художницы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3" y="1128348"/>
            <a:ext cx="53945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уже более полувека судьба мексиканской художницы Фриды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только завораживает искусствоведов и поклонников ее таланта, но и считается эталоном стойкости и мужества в жизненной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борьбе.</a:t>
            </a:r>
            <a:r>
              <a:rPr lang="ru-RU" sz="1400" dirty="0"/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ее жизнь была наполнена бунтарскими порывами, романтическими убеждениями, эксцентричными любовными связями и нескончаемыми физическими страданиями. 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06" y="1017386"/>
            <a:ext cx="2880320" cy="4193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3528" y="274848"/>
            <a:ext cx="849092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/>
              <a:t>Фрида </a:t>
            </a:r>
            <a:r>
              <a:rPr lang="ru-RU" sz="3600" dirty="0" err="1"/>
              <a:t>Кало</a:t>
            </a:r>
            <a:r>
              <a:rPr lang="ru-RU" sz="3600" dirty="0"/>
              <a:t>. Испытание болью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79115" y="3839285"/>
            <a:ext cx="39697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9" y="4957228"/>
            <a:ext cx="3096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свою короткую жизнь (а прожила она всего 47 лет) Фрида создала около 100 полотен; среди них много уникальных автопортретов,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пишу автопортреты, потому что я так часто бываю в одиночестве, потому что я человек, которого знаю лучше всего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85665" y="5048296"/>
            <a:ext cx="334003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картинах Фрида метафизически изображала события своей жизни: искренне делилась любовью к супругу, болью из-за его измен и невозможности родить ребенка. Некоторые ее работы шокируют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откровенностью, и в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же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заставляют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восхищаться силой характера и стойкостью этой красивой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38851" y="4275919"/>
            <a:ext cx="3386848" cy="62324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Фрида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Кало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(1907-1954) / [текст М. Н. Гордеевой]. – Москва : Комсомольская правда :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-Медиа, 2015. - 71 с. : ил. – (Лучшие современные художники).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252520" cy="6857999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9675" y="4865782"/>
            <a:ext cx="990797" cy="1655139"/>
          </a:xfrm>
        </p:spPr>
      </p:pic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5083033" y="1534412"/>
            <a:ext cx="3721656" cy="219022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отметить замужество Фриды. Ее мужем стал известный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мексиканский художник Диего Риверу. Ему было 43 года, ей – 22. У супругов была довольно бурная семейная жизнь: они несколько раз разводились, постоянно выясняли отношения. Спустя много лет Фрида говорила: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моей жизни было две аварии: одна – когда автобус врезался в трамвай, а другая - это 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Диего.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страшнее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770" y="260648"/>
            <a:ext cx="85277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Безусловно, можно говорить о неповторимом самобытном стиле в живописи, возникшем из сочетания разных школ и традиций, помноженном на сложные жизненные вехи и экспрессивный характер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художницы.</a:t>
            </a:r>
            <a:r>
              <a:rPr lang="ru-RU" sz="1400" dirty="0"/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лияние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мексиканского творчества на свои работы она никогда не скрывала и с особым трепетом относилась к мексиканской культуре. Даже в повседневном гардеробе женщины было очень много национальных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костюмов.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914" y="450912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Риверу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 в коммунистическую партию и втянул жену в политику. Впрочем, она со своим врожденным чувством справедливости не слишком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сопротивлялась. Далее была темная история - семья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Ривера-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оказалась замешанной в убийстве Троцкого. Хотя бы потому, что Ривера дружил с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Сикейросом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участником первого, неудачного, покушения, а Фриду видели в кафе с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убийцей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Рамоном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Меркадером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вечером накануне кровавой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расправы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20" y="1534412"/>
            <a:ext cx="3600400" cy="2911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" b="98800" l="48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363" y="1573491"/>
            <a:ext cx="2182592" cy="218259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109419" y="4951323"/>
            <a:ext cx="236555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из серии «ЖЗЛ» о жизни известного мексиканского художника – монументалиста и убежденного коммуниста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Д.Ривера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отличается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 литературным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уровнем,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научной достоверностью и занимательностью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83033" y="3984039"/>
            <a:ext cx="3721655" cy="55399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Осповат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Л.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Диего Ривера / Лев Осповат. – Москва : Молодая гвардия, 1969. – 352 с. – (Жизнь замечательных людей).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46" y="-29973"/>
            <a:ext cx="9144000" cy="69873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148364"/>
            <a:ext cx="1026860" cy="1182724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133" y="4122203"/>
            <a:ext cx="1016595" cy="1048365"/>
          </a:xfrm>
        </p:spPr>
      </p:pic>
      <p:sp>
        <p:nvSpPr>
          <p:cNvPr id="5" name="Прямоугольник 4"/>
          <p:cNvSpPr/>
          <p:nvPr/>
        </p:nvSpPr>
        <p:spPr>
          <a:xfrm>
            <a:off x="367344" y="2664747"/>
            <a:ext cx="34361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Самая дорогая картина Фриды «Корни» была продана за 5,6 миллионов долларов США, что стало рекордом среди латиноамериканских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 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87481" y="223386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Фрида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сегодня − это не только картины, но и косметика, нижнее белье, корсеты, обувь, ювелирные украшения, керамика, пиво и даже марка ее любимой текилы. Портрет пары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-Ривера красуется на банкнотах 500 песо. Но при такой ярмарочной известности картины Фриды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становятся менее загадочными, расшифровывать их можно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бесконечно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59" y="430677"/>
            <a:ext cx="3427859" cy="20338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389" y="4148363"/>
            <a:ext cx="884733" cy="12136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179733" y="34864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иронии судьбы единственная персональная выставка художницы прошла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родном городе лишь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год до ее смерти. Фрида очередной раз лежала в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больнице. Она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велела поставить кровать посреди выставочного зала и, возлежа как королева, принимала поздравления, периодически запевая громким голосом любимые песни. Это было безусловное торжество духа над слабой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плотью.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343" y="5546398"/>
            <a:ext cx="240445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о жизни и творчестве выдающегося общественного деятеля, борца за мир, мексиканского художника-монументалиста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Сикейроса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55" y="5921365"/>
            <a:ext cx="267826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о том как искусство помогает в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освободительной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войне в Мексике, на Кубе, во Вьетнаме, в Китае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5729808"/>
            <a:ext cx="267826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познать, какое столетие мы оставляем за спиной, внимательно перелистайте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альбом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62012" y="4106754"/>
            <a:ext cx="1409787" cy="132343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Григулевич, И. Р. </a:t>
            </a:r>
          </a:p>
          <a:p>
            <a:pPr>
              <a:spcAft>
                <a:spcPts val="0"/>
              </a:spcAft>
            </a:pP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Сикейрос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Иосиф Григулевич ; [предисл. и ред. В. М. Полевого]. – Москва : Искусство, 1980. – 245 с. : ил.,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портр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 (Жизнь в искусстве).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48498" y="4123192"/>
            <a:ext cx="1420427" cy="147732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Хипе, Р.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Искусство нового класса / Рихард Хипе ; [пер. с нем. С. Д. Комаров, З.С.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Пышновская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А. К. Якимович]. – Москва : Прогресс, 1978. – 225 с. : ил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80601" y="4134265"/>
            <a:ext cx="1421904" cy="86177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Шедевры искусства 20 века / [пер. с англ. Е. С. Гордон]. – Москва : АСТ-ЛТД, 1997. – 511 с. : ил.</a:t>
            </a:r>
            <a:endParaRPr lang="ru-RU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1"/>
            <a:ext cx="9265034" cy="6857999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535995" y="991851"/>
            <a:ext cx="4176464" cy="125447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Поговаривают,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Индира, единственная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дочь премьер-министра Индии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Неру,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могла необъяснимым образом остановить занесенный над человеком нож благодаря своему умению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убеждать.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513" y="172761"/>
            <a:ext cx="842493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3600" dirty="0" smtClean="0"/>
              <a:t>Индира Ганди – мать всей Индии</a:t>
            </a:r>
            <a:endParaRPr lang="ru-RU" sz="360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8980" y="2075801"/>
            <a:ext cx="41321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Ее отец много лет боролся за независимость своей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страны. Мать Индиры,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Камала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всегда была в тени мужа.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Индира Ганди еще в детстве решила, что в ее биографии не будет упоминаний о ее зависимости от мужчин, она никогда не будет зависеть от мужчин, как ее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мать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9" y="3691930"/>
            <a:ext cx="4040188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Индира с ранних лет отличалась сильным характером. Когда ей было четыре года, в стране начались столкновения с англичанами. Семья Неру решила не пользоваться импортными вещами: дорогие ткани, посуда, даже игрушки отправились в огромный костер, который разожгли во дворе дома. У Индиры была любимая французская кукла, но после мучительных колебаний она решила пожертвовать и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ею</a:t>
            </a:r>
            <a:endParaRPr lang="ru-RU" sz="1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6004419"/>
            <a:ext cx="811299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Девочка, в нежном возрасте обладающая такой решимостью и силой воли, обещала стать настоящей «железной леди». И она ею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стала</a:t>
            </a:r>
            <a:endParaRPr lang="ru-RU" sz="1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5728" y="4120303"/>
            <a:ext cx="1312127" cy="173856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95171" y="5120206"/>
            <a:ext cx="2449989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посвящена этой незаурядной женщине, ее удивительной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судьбе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868754"/>
            <a:ext cx="4040188" cy="2693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531989" y="4120302"/>
            <a:ext cx="1997968" cy="86177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Горев, А. В.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Роса на лотосе : Индира Ганди : мечты и свершения / Александр Горев. – Москва : Политиздат, 1987. – 319 с. : ил.</a:t>
            </a:r>
          </a:p>
        </p:txBody>
      </p:sp>
    </p:spTree>
    <p:extLst>
      <p:ext uri="{BB962C8B-B14F-4D97-AF65-F5344CB8AC3E}">
        <p14:creationId xmlns:p14="http://schemas.microsoft.com/office/powerpoint/2010/main" val="42044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5360" y="1535113"/>
            <a:ext cx="4040188" cy="639762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95413" y="692696"/>
            <a:ext cx="7953174" cy="5472608"/>
          </a:xfr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lin ang="10800000" scaled="1"/>
            <a:tileRect/>
          </a:gra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На выставке </a:t>
            </a:r>
            <a:r>
              <a:rPr lang="ru-RU" b="1" i="1" dirty="0" smtClean="0">
                <a:solidFill>
                  <a:schemeClr val="bg1"/>
                </a:solidFill>
              </a:rPr>
              <a:t>«Влюбленные в борьбу»</a:t>
            </a:r>
            <a:r>
              <a:rPr lang="ru-RU" dirty="0" smtClean="0">
                <a:solidFill>
                  <a:schemeClr val="bg1"/>
                </a:solidFill>
              </a:rPr>
              <a:t> представлены </a:t>
            </a:r>
            <a:r>
              <a:rPr lang="ru-RU" dirty="0">
                <a:solidFill>
                  <a:schemeClr val="bg1"/>
                </a:solidFill>
              </a:rPr>
              <a:t>следующие персоналии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hlinkClick r:id="rId3" action="ppaction://hlinksldjump"/>
              </a:rPr>
              <a:t>Амазонки;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hlinkClick r:id="rId4" action="ppaction://hlinksldjump"/>
              </a:rPr>
              <a:t>Клеопатра;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hlinkClick r:id="rId5" action="ppaction://hlinksldjump"/>
              </a:rPr>
              <a:t>Жанна </a:t>
            </a:r>
            <a:r>
              <a:rPr lang="ru-RU" dirty="0" err="1" smtClean="0">
                <a:solidFill>
                  <a:schemeClr val="bg1"/>
                </a:solidFill>
                <a:hlinkClick r:id="rId5" action="ppaction://hlinksldjump"/>
              </a:rPr>
              <a:t>Дарк</a:t>
            </a:r>
            <a:r>
              <a:rPr lang="ru-RU" dirty="0" smtClean="0">
                <a:solidFill>
                  <a:schemeClr val="bg1"/>
                </a:solidFill>
                <a:hlinkClick r:id="rId5" action="ppaction://hlinksldjump"/>
              </a:rPr>
              <a:t>;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hlinkClick r:id="rId6" action="ppaction://hlinksldjump"/>
              </a:rPr>
              <a:t>Надежда </a:t>
            </a:r>
            <a:r>
              <a:rPr lang="ru-RU" dirty="0">
                <a:solidFill>
                  <a:schemeClr val="bg1"/>
                </a:solidFill>
                <a:hlinkClick r:id="rId6" action="ppaction://hlinksldjump"/>
              </a:rPr>
              <a:t>Д</a:t>
            </a:r>
            <a:r>
              <a:rPr lang="ru-RU" dirty="0" smtClean="0">
                <a:solidFill>
                  <a:schemeClr val="bg1"/>
                </a:solidFill>
                <a:hlinkClick r:id="rId6" action="ppaction://hlinksldjump"/>
              </a:rPr>
              <a:t>урова;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hlinkClick r:id="rId7" action="ppaction://hlinksldjump"/>
              </a:rPr>
              <a:t>Софья Перовская;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hlinkClick r:id="rId8" action="ppaction://hlinksldjump"/>
              </a:rPr>
              <a:t>Суфражистки;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hlinkClick r:id="rId9" action="ppaction://hlinksldjump"/>
              </a:rPr>
              <a:t>Инесса Арманд;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hlinkClick r:id="rId10" action="ppaction://hlinksldjump"/>
              </a:rPr>
              <a:t>Фрида </a:t>
            </a:r>
            <a:r>
              <a:rPr lang="ru-RU" dirty="0" err="1" smtClean="0">
                <a:solidFill>
                  <a:schemeClr val="bg1"/>
                </a:solidFill>
                <a:hlinkClick r:id="rId10" action="ppaction://hlinksldjump"/>
              </a:rPr>
              <a:t>Кало</a:t>
            </a:r>
            <a:r>
              <a:rPr lang="ru-RU" dirty="0" smtClean="0">
                <a:solidFill>
                  <a:schemeClr val="bg1"/>
                </a:solidFill>
                <a:hlinkClick r:id="rId10" action="ppaction://hlinksldjump"/>
              </a:rPr>
              <a:t>;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hlinkClick r:id="rId11" action="ppaction://hlinksldjump"/>
              </a:rPr>
              <a:t>Индира Ганди;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hlinkClick r:id="rId12" action="ppaction://hlinksldjump"/>
              </a:rPr>
              <a:t>Анджела Дэвис</a:t>
            </a:r>
            <a:br>
              <a:rPr lang="ru-RU" dirty="0" smtClean="0">
                <a:solidFill>
                  <a:schemeClr val="bg1"/>
                </a:solidFill>
                <a:hlinkClick r:id="rId12" action="ppaction://hlinksldjump"/>
              </a:rPr>
            </a:b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1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53" y="0"/>
            <a:ext cx="9173392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10951" y="200685"/>
            <a:ext cx="8784976" cy="1326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детства Индира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выступала в роли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и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произносила зажигательные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речи. В 19 лет стала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правой рукой своего отца, его доверенным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лицом, готовая продолжать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борьбу за независимость Индии вместе с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в 39 лет национальный конгресс выбрал Индиру Ганди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премьер-министром. Она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стала первой индийской женщиной, удостоенной подобной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чести.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155" y="5846506"/>
            <a:ext cx="275834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Индира Ганди готова была править мудро 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справедливо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93078" y="1075754"/>
            <a:ext cx="339938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правления первой индийской женщины премьер-министра в государстве активно развивалась промышленность, осуществлялась национализация банков, была построена и введена в строй первая атомная электростанция, достигнуты большие успехи в сельском хозяйстве, позволившие Индии наконец-то избавиться от зависимости от продовольственного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импорта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3606" y="4581128"/>
            <a:ext cx="1264799" cy="18251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93078" y="5083930"/>
            <a:ext cx="3293637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Жестокие и великодушные, коварные и благородные, отважные и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расчетливые, они правили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империями и государствами, принимали важнейшие решения, которые изменяли ход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истории. В этом списке наряду с </a:t>
            </a:r>
            <a:r>
              <a:rPr lang="ru-RU" sz="1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А.Македонским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Б.Хмельницким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А.Линкольном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стоит и </a:t>
            </a:r>
            <a:r>
              <a:rPr lang="ru-RU" sz="1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Индтра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Ганди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66" y="1109587"/>
            <a:ext cx="3521757" cy="469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90" b="98671" l="9701" r="90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347" y="971776"/>
            <a:ext cx="2526045" cy="37827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04759" y="3839347"/>
            <a:ext cx="3293637" cy="101566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Талантливые правители, политики и военачальники [Видеозапись : Электронный ресурс] /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И. Коновалова, Р. Смирнов. - Электрон. дан. - Москва : Нью Медиа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Дженерейшн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2011. – 2 видеодиска (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DVD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-  (Выдающиеся имена прошлого).</a:t>
            </a:r>
          </a:p>
          <a:p>
            <a:r>
              <a:rPr lang="ru-RU" sz="1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742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95535" y="5738207"/>
            <a:ext cx="8352929" cy="802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И.Ганди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бесконечно любила свою родину. В ее завещании были такие слова: 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 как-то сказал о своей любимой: 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«Сколь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ничтожным я чувствую себя рядом с тобой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!».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же самое я могу сказать об 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Индии»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395535" y="222200"/>
            <a:ext cx="8316063" cy="50884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 нередко принимала жесткие решения, благоволила централизованным системам 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отличалась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довольно существенной степенью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безжалостности.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86104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11812"/>
            <a:ext cx="5472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Самой непопулярной мерой, которую приняла Индира за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время своей политической карьеры,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стала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стерилизация населения.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Поначалу людям предлагали добровольно выполнять эту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процедуру,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получая взамен некоторую денежную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премию или транзисторный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приемник.</a:t>
            </a:r>
          </a:p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через некоторое время правительство постановило, что каждый мужчина, у которого уже есть трое детей, должен быть принудительно стерилизован, а женщина, забеременевшая четвертым по счету ребенком, принудительно отправлена на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аборт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9338" y="3974656"/>
            <a:ext cx="32591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Завершилась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жизнь «железной леди» Индии крайне трагически. Убийство Индиры Ганди было осуществлено </a:t>
            </a:r>
            <a:r>
              <a:rPr lang="ru-RU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ситхами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 которыми политик находилась в серьезном конфликте. К тому же, погибла она от рук своих же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охранников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934" y="3678741"/>
            <a:ext cx="1360212" cy="20566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78352" y="4168825"/>
            <a:ext cx="3498285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представляет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интереснейший рассказ о том, как один из руководителей и идеологов движения за независимость Индии, проповедник философии ненасилия, "учитель жизни" </a:t>
            </a:r>
            <a:r>
              <a:rPr lang="ru-RU" sz="1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М.Ганди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искал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собственный путь. К стати, Индира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Ганди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будучи ребенком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познакомилась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этим великим человеком в доме своего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отца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564" y="650697"/>
            <a:ext cx="2461034" cy="328137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78352" y="3155497"/>
            <a:ext cx="354655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Ганди, М. 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Моя жизнь / Махатма Ганди ; [пер. с англ. А. М.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Вязьминой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Е. Г. Панфилова, Р. А. Ульяновского]. – Санкт-Петербург : Азбука, 2012. - 475 с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51" y="-65986"/>
            <a:ext cx="9217712" cy="6923986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400" y="1246893"/>
            <a:ext cx="4245597" cy="2958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274848"/>
            <a:ext cx="842493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Анджела </a:t>
            </a:r>
            <a:r>
              <a:rPr lang="ru-RU" sz="2800" dirty="0" smtClean="0"/>
              <a:t>Дэвис - «</a:t>
            </a:r>
            <a:r>
              <a:rPr lang="ru-RU" sz="2800" dirty="0"/>
              <a:t>чёрная пантера» коммунизма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66333" y="1172106"/>
            <a:ext cx="42124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молодости Дэвис заявила: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«Мой мир меняется. Я хочу быть частью этих изменений».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одна из самых ярких и популярных цитат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правозащитницы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Ее имя навсегда стало символом понятия «свобода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438" y="4851103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США не знает более известных радикально настроенных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афроамериканских активистов,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Дэвис. Она была неистовым борцом за гражданские права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человека, т.к.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детские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годы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узнала, что такое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«неравноценность рас».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середине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века на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юге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США, где и родилась Анджела, 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«ку-клукс-клан» чувствовала себя достаточно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вольно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1997" y="2364345"/>
            <a:ext cx="41764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Ее всегда привлекала концепция равенства людей. Анджела Дэвис обучалась в хороших образовательных учреждениях, доступных чернокожим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детям.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Стажировалась она в Сорбонне. Там девушка оттачивала свои знания по французской литературе. Профессора парижского университета позже рассказывали, что Дэвис отличалась скромностью и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серьезностью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7" y="3428996"/>
            <a:ext cx="5" cy="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7" y="3428996"/>
            <a:ext cx="5" cy="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4684554"/>
            <a:ext cx="1172540" cy="17728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76438" y="5441041"/>
            <a:ext cx="2359858" cy="97719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Черные американцы в истории США 1917-1985.  В 2-х т. Т. 2 : 1917-1985 / Б.Д.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Козенко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Н. В.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Мостовец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И. Б. Пономарева и др. – Москва : Мысль, 1986. – 290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1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7671" y="4162103"/>
            <a:ext cx="1251493" cy="12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12" y="0"/>
            <a:ext cx="9173011" cy="6876791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654" y="4984514"/>
            <a:ext cx="1033204" cy="1555361"/>
          </a:xfrm>
        </p:spPr>
      </p:pic>
      <p:sp>
        <p:nvSpPr>
          <p:cNvPr id="2" name="Прямоугольник 1"/>
          <p:cNvSpPr/>
          <p:nvPr/>
        </p:nvSpPr>
        <p:spPr>
          <a:xfrm>
            <a:off x="251520" y="5508591"/>
            <a:ext cx="532859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 включены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не публиковавшиеся на русском языке работы классиков феминистской теории и гендерных исследований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А.Дэвис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ru-RU" sz="1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Чодороу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1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Батлер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 Подборка текстов позволяет получить достаточно полное представление об эволюции, теоретических и социальных истоках, основных направлениях гендерных исследований на Западе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81685"/>
            <a:ext cx="84581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Обучаясь в университете  особое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внимание Дэвис уделяет работам Альберта Камю, Карла Маркса, Жан-Поля Сартра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Любимой книгой Дэвис на протяжении долгих лет оставался труд Карла Маркса и Фридриха Энгельса «Манифест коммунистической партии». Темнокожая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правозащитница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называла себя коммунисткой и вела ярую борьбу за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справедливость.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648429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времена холодной войны Анджела Дэвис встречалась с генеральным секретарем ЦК КПСС Леонидом Брежневым. Образ чернокожей девушки старательно раскручивался советской пропагандой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быстро в СССР она стала «своим человеком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7636" y="3992432"/>
            <a:ext cx="4519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 дошло до того, что трудящиеся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Советского Союза должны были обязательно сдавать по 10 копеек в Фонд помощи товарищу Анджеле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Дэвис, школьники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массово писали ей письма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68" y="1418358"/>
            <a:ext cx="3522810" cy="352281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37636" y="141835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1970 году Дэвис объявляют в розыск FBI. В ожидании суда девушка вынуждена была провести полтора года в нью-йоркском центре заключения для женщин. В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поддержку Анджелы выступили такие знаменитости, как Джон Леннон и британская рок-группа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Rolling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Stones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87557" y="5508591"/>
            <a:ext cx="1918652" cy="97719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Антология гендерной теории : сборник / [сост. и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коммент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Е.И.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Гаповой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А.Р. Усмановой ;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Р.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Вашкевич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 Минск : Пропилеи, 2000. - 383 с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1"/>
            <a:ext cx="927397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5691" y="1929222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1972 году темнокожая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правозащитница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получила Национальный орден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Плайя-Хирон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(Куба)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медаль «В ознаменование 100 лет со дня рождения В. И. Ленина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(СССР).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1979 году Дэвис удостоили Международной Ленинской премии «За укрепление мира между народами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052" y="190450"/>
            <a:ext cx="4438917" cy="2943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88695" y="3107125"/>
            <a:ext cx="42470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Сейчас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73-летняя Анджела Дэвис позиционирует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себя как демократическую социалистку. Она по-прежнему борется за права заключенных и женщин, является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ярым противником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смертной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казни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362" y="3463943"/>
            <a:ext cx="43924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работает в калифорнийском университете. Также Дэвис занимает должность директора в отделе по феминистским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исследованиям,  продолжая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устраивать масштабные акции протеста против угнетения людей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4482021"/>
            <a:ext cx="1366581" cy="194432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1519" y="179058"/>
            <a:ext cx="432048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Молоденькая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темнокожая девушка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трепетом в сердце слушала мощную антирасистскую речь знаменитого афроамериканца Мартина Кинга. Лидер движения за права чернокожих в США сыграл немаловажную роль в становлении гражданского правозащитного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мировоззрении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Анджелы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Дэвис.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30864" y="5211293"/>
            <a:ext cx="348513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Прочитав о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и смерти Мартина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Лютера Кинга, 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 получит представление о сложности политической обстановки в США того времени, об отчаянии негритянских масс, о различных аспектах проблемы, являющейся наиболее трудной в американском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65" y="4373099"/>
            <a:ext cx="3275861" cy="2319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830863" y="4508675"/>
            <a:ext cx="3485138" cy="55399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Кондрашов, С.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Жизнь и смерть Мартина Лютера Кинга / Станислав Кондрашов.  – 2-е изд. – Москва : Мысль, 1986. – 236 с.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285852" y="571480"/>
            <a:ext cx="7139136" cy="4525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МУК «Тульская библиотечная система</a:t>
            </a:r>
          </a:p>
          <a:p>
            <a:pPr algn="ctr">
              <a:defRPr/>
            </a:pPr>
            <a:endParaRPr lang="ru-RU" sz="18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Подбор материала, монтаж, дизайн:</a:t>
            </a:r>
          </a:p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заведующая сектором Интеллект-центра</a:t>
            </a:r>
          </a:p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Центральной городской библиотеки им. Л.Н. Толстого</a:t>
            </a:r>
          </a:p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И.Е. Полонская </a:t>
            </a:r>
          </a:p>
          <a:p>
            <a:pPr>
              <a:defRPr/>
            </a:pPr>
            <a:endParaRPr lang="ru-RU" sz="18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Библиографическое описание рекомендуемой литературы: </a:t>
            </a:r>
          </a:p>
          <a:p>
            <a:pPr algn="ctr">
              <a:defRPr/>
            </a:pPr>
            <a:r>
              <a:rPr lang="ru-RU" sz="1800" dirty="0">
                <a:solidFill>
                  <a:schemeClr val="bg1"/>
                </a:solidFill>
              </a:rPr>
              <a:t>г</a:t>
            </a:r>
            <a:r>
              <a:rPr lang="ru-RU" sz="1800" dirty="0" smtClean="0">
                <a:solidFill>
                  <a:schemeClr val="bg1"/>
                </a:solidFill>
              </a:rPr>
              <a:t>лавный библиотекарь </a:t>
            </a:r>
          </a:p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Интеллект-центра</a:t>
            </a:r>
          </a:p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Урюпина Д.Н;</a:t>
            </a:r>
          </a:p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библиограф отдела Информационных и справочных услуг</a:t>
            </a:r>
          </a:p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Гурова Л.Г</a:t>
            </a:r>
          </a:p>
        </p:txBody>
      </p:sp>
    </p:spTree>
    <p:extLst>
      <p:ext uri="{BB962C8B-B14F-4D97-AF65-F5344CB8AC3E}">
        <p14:creationId xmlns:p14="http://schemas.microsoft.com/office/powerpoint/2010/main" val="36926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23791" y="1061340"/>
            <a:ext cx="8462299" cy="8220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красивая история о воинственных женщинах, которые держали в страхе весь древний мир и сражали наповал не только своей красотой, но и оружием. Называют их амазонками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792" y="127718"/>
            <a:ext cx="8462299" cy="857256"/>
          </a:xfr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Амазонки - женщины-воительницы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312" y="1920853"/>
            <a:ext cx="315009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дословном переводе греческое слово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амазес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«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безгрудая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Согласно древним преданиям каждая дикая амазонка для большего удобства при использовании лука и другого оружия лишала себя правой груди. Некоторые же историки считают, что называли этих женщин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безгрудыми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потому, что они не были женственными в полном смысле этого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838" y="1232216"/>
            <a:ext cx="3312368" cy="4968552"/>
          </a:xfrm>
        </p:spPr>
      </p:pic>
      <p:sp>
        <p:nvSpPr>
          <p:cNvPr id="10" name="Прямоугольник 9"/>
          <p:cNvSpPr/>
          <p:nvPr/>
        </p:nvSpPr>
        <p:spPr>
          <a:xfrm>
            <a:off x="5957063" y="1938648"/>
            <a:ext cx="2843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 ученые считают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история о них - просто сказка, о чем свидетельствует их появление в мифах. Другие же полагают, что амазонки – это невыдуманное племя, которое могло существовать на территориях современных Турции, Греции, Азии или даже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399" y="4229405"/>
            <a:ext cx="1008112" cy="158511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47312" y="6069210"/>
            <a:ext cx="843877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книгах 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повествуется о древних цивилизациях Египта и Месопотамии, Ирана и Средней Азии, Индии и Китая, Греции и Рима, Японии и Америки, об их материальном и духовном вкладе в сокровищницу человеческой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2" y="4253497"/>
            <a:ext cx="1161642" cy="17547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33728" y="4229405"/>
            <a:ext cx="1649863" cy="116955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Золотой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век амазонок / Гай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Ротери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Флоренс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Мэри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Беннет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[пер. с англ. Ю. Р. Соколова]. - Москва : Вече, 2012. - 286 с. - (Великие тайны истории) (Аргументы и факты).</a:t>
            </a:r>
            <a:endParaRPr lang="ru-RU" sz="1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9645" y="4253497"/>
            <a:ext cx="1345970" cy="116955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Древние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цивилизации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Ancient Civilizations / [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М.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Бонгард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-Левин]. - Москва : Мысль, 1989. - 479 с. : ил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32736" y="332656"/>
            <a:ext cx="4040188" cy="194421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Племена амазонок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выделялись среди остальных своим железным оружием и боевой конницей. Но самая значительная их особенность – это то, что в их войске не было ни одного мужчины. Напротив, женщины этого племени сильный пол не уважали, считали его изнеженным и хилым. Мужчины были нужны прекрасным воительницам лишь для продолжения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рода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573054" y="4332349"/>
            <a:ext cx="3852300" cy="18722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источниках указывается, что мужчины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таки были 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племенах амазонок, но не участвовали в военных действиях, а только занимались домашним хозяйством. Право стать матерью было лишь у тех амазонок, которые убили минимум трех врагов. Если в их племени рождались мальчики, то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убивали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отдавали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отцам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429" y="322844"/>
            <a:ext cx="3899925" cy="2924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516002" y="3398134"/>
            <a:ext cx="3909352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Примечательно, что в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Римской империи высшей похвалой для воина считалось сказать ему, что он «сражался как амазонка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2352" y="4985347"/>
            <a:ext cx="365019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рассказывается об одном из самых загадочных народов древности – сарматах, которые в свое время безраздельно властвовали на просторах нынешней Восточной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Европы, а женщины которых славились военными подвигами и считались потомками амазонок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01" y="2479069"/>
            <a:ext cx="1010999" cy="15704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4245" y="2490805"/>
            <a:ext cx="1925960" cy="116955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Сулимирский, Т. 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Сарматы : древний народ юга России /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Тадеуш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Сулимирский ; [пер. с англ. Т.В.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Китаиной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]. - Москва :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Центрполиграф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2007. - 190 с. : ил. - (Загадки древних цивилизаций).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2743">
            <a:off x="1917017" y="3459045"/>
            <a:ext cx="1777380" cy="177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236" y="388131"/>
            <a:ext cx="3785512" cy="320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869488" y="4496947"/>
            <a:ext cx="376763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таинственном исчезнувшем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народе - скифах,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легендарной и действительной истории, его культуре, традициях и обычаях рассказывает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книга. По мнению  Геродота амазонки вступали 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брак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со скифами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18978" y="388131"/>
            <a:ext cx="40414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Да, женщины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воительницы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были достойны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восторгов. Их хладнокровие вошло в легенду: преследуемые врагами, они без промаха поражали их из лука, полуобернувшись в седле. Особенно же ловко они умели обращаться с двойным топором. Это острое, как бритва, оружие, а также легкий щит в форме полумесяца стали неизменными атрибутами амазонок на любых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изображениях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1236" y="5909354"/>
            <a:ext cx="8211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куда же исчезли воинственные женщины? По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словам ритора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Исократа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«сколь ни храбры были амазонки, но были побеждены мужчинами и лишились всего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552" y="2473797"/>
            <a:ext cx="1217851" cy="18998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25234" y="3221357"/>
            <a:ext cx="1781944" cy="116955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Алексеев, С. В. 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Скифы: исчезнувшие владыки степей / Сергей Алексеев, Александр Инков. - Москва : Вече, 2010. - 286 с. - (Великие тайны истории).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00320">
            <a:off x="-22983" y="2956312"/>
            <a:ext cx="5068153" cy="380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87339" y="4995010"/>
            <a:ext cx="4040188" cy="1683177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достоверно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египетская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царица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обладала чарующим голосом и блестящим, острым умом.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Умела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на семи языках, была автором книг по философии, единицам веса, измерений и монетной системе, а также книг о прическах и косметике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30265" y="1766577"/>
            <a:ext cx="4041775" cy="23067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никаких достоверных изображений, которые точно, без идеализации, передали бы её физический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монетах показывают женщину с волнистыми волосами, крупными глазами, выступающим подбородком и носом с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горбинкой.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историки утверждают, что она специально приказала сделать свое изображение более мужественным и похожим на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мужское  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183522"/>
            <a:ext cx="838530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2400" dirty="0"/>
              <a:t>Клеопатра – </a:t>
            </a:r>
            <a:r>
              <a:rPr lang="ru-RU" sz="2400" dirty="0" smtClean="0"/>
              <a:t> царица, </a:t>
            </a:r>
            <a:r>
              <a:rPr lang="ru-RU" sz="2400" dirty="0"/>
              <a:t>роковая женщина, </a:t>
            </a:r>
            <a:r>
              <a:rPr lang="ru-RU" sz="2400" dirty="0" smtClean="0"/>
              <a:t> </a:t>
            </a:r>
            <a:r>
              <a:rPr lang="ru-RU" sz="2400" dirty="0"/>
              <a:t>поэтесса, фармацевт, </a:t>
            </a:r>
            <a:r>
              <a:rPr lang="ru-RU" sz="2400" dirty="0" smtClean="0"/>
              <a:t>исследователь</a:t>
            </a:r>
            <a:endParaRPr lang="ru-RU" sz="240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7" y="1194181"/>
            <a:ext cx="8363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жизни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красоте и суровом нраве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ходят легенды уже более 2 тысяч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877" y="1748424"/>
            <a:ext cx="2637127" cy="3181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520" y="3933056"/>
            <a:ext cx="1328520" cy="17323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87088" y="5795858"/>
            <a:ext cx="397307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предлагается книга из увлекательной серии прекрасно написанных и иллюстрированных биографий выдающихся людей, чьи имена и деяния пережили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32947" y="4702939"/>
            <a:ext cx="1872305" cy="86177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Мидлтон, Х. 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Клеопатра /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Хайдн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Мидлтон ; [пер. с англ. В. Леви]. – Москва :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АсКОН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1998. - 31 с. : ил. - (Великие имена). 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53" y="1743175"/>
            <a:ext cx="1680471" cy="27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18" y="0"/>
            <a:ext cx="9261237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08620" y="332656"/>
            <a:ext cx="8494204" cy="9224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Царица Клеопатра известна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воинственностью и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харизматичностью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борьбе за власть она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приложила руку к гибели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свих братьев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сестер. А во время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знаменитой битвы при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Акциуме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 возглавила несколько десятков египетских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кораблей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7544" y="1206143"/>
            <a:ext cx="3083260" cy="358977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Легендарный роман Клеопатры и Марка Антония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имел политическое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основание. Антоний был нужен Клеопатре, чтобы защитить трон и сохранить независимость Египта, в то время как полководцу был необходим доступ к богатствам страны.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известно,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любили проводить время в компании друг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Говорят, что любимым занятием Антония и Клеопатры было бродить по улицам Александрии переодетыми и разыгрывать жителей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города. Царица родила Антонию троих детей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6495" y="4166926"/>
            <a:ext cx="1017649" cy="15095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27678" y="5738886"/>
            <a:ext cx="425881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роман «Клеопатра» переносит нас в эпоху последних Птолемеев, властителей Египта. Ярко и романтично автор рассказывает о несчастной любви жреца </a:t>
            </a:r>
            <a:r>
              <a:rPr lang="ru-RU" sz="1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Гармахиса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потомка фараонов, к красавице царице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Клеопатре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3283" y="1032197"/>
            <a:ext cx="4421624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571834" y="4847579"/>
            <a:ext cx="3258817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Хаггард, Г. Р. 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Клеопатра ; Священный цветок : романы / Генри Хаггард. - Саранск : Мордовское книжное издательство, 1993. - 463 с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044192"/>
            <a:ext cx="2619370" cy="28289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7615" y="6091957"/>
            <a:ext cx="346397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книге собраны биографии легендарных женщин, обрученных с властью и навсегда вписавших свои имена в историю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91506" y="4831792"/>
            <a:ext cx="2430086" cy="101566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Вульф, В. Я. 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Власть женщин. От Клеопатры до принцессы Дианы / Виталий Вульф, Серафима Чеботарь. - Москва :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Эксмо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Яуза, 2014. - 348 с. : ил. - (Самые желанные женщины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15" y="4369541"/>
            <a:ext cx="939065" cy="151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rnyy_fon_krasnyy_cvet_kraska_vzryv_vsplesk_9844_2560x1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888" y="0"/>
            <a:ext cx="9219887" cy="685799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00146" y="459958"/>
            <a:ext cx="3240360" cy="3168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30 г. до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н.э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.Клеопатра вместе с Марком  Антонием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предприняла попытку противостоять императору Римской Империи –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Октавиану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решающего сражения Клеопатра объединила свой флот с флотом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мужа,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все же влюбленным не удалось выиграть битву – они оказались побежденными. После такого поражения Клеопатра предпочла добровольную смерть от укуса кобры, перспективе стать женой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Октавиана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204509" y="6073633"/>
            <a:ext cx="8746784" cy="598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Клеопатра на веки останется символом величественной, сильной и красивейшей женщины на планете Земля,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эталоном,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которому можно приблизиться, но никогда не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превзойти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1032" y="3347951"/>
            <a:ext cx="1102727" cy="13928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317" y="487871"/>
            <a:ext cx="2563659" cy="2754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552682" y="518121"/>
            <a:ext cx="234671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 свою жизнь Клеопатра старалась сохранить египетский престол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она проиграла. Проиграла потому, что была больше женщиной, чем могла себе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позволить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6353" y="5051939"/>
            <a:ext cx="317874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Несравненная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царица Клеопатра являлась последним независимым правителем Египта. Она уже при жизни стала героиней множества легенд и домыслов. Ее образ притягивал многих художников и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писателей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31436" y="3334534"/>
            <a:ext cx="1625118" cy="132343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Матвеева, Е. А. 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Несравненная Клеопатра : повесть о египетской царице / Елена Матвеева ; [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В.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Стуковнин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]. - Москва : Белый город, 2008. - 62 с. : ил. - (Исторический роман).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778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044" y="2172076"/>
            <a:ext cx="2214798" cy="107023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05632" y="4032272"/>
            <a:ext cx="3608210" cy="55399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Рыжов, К. В. 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 великих монархов / Константин Рыжов. - Москва : Вече, 2006. - 478 с. : ил. - (100 великих). 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204" y="4795591"/>
            <a:ext cx="4890472" cy="12780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этой книге вы прочитаете о правителях, чье 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имена признаны 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всем миром, о святых и победоносных владыках, о жестоких тиранах, о монархах, снискавших славу авантюристов и тем не менее оставивших в истории неизгладимый след. Все герои предстают живыми людьми со всеми их пристрастиями и привычками. В списке великих монархов свое законное место занимает и Клеопатра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45" y="3206393"/>
            <a:ext cx="924694" cy="144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5978</TotalTime>
  <Words>7066</Words>
  <Application>Microsoft Office PowerPoint</Application>
  <PresentationFormat>Экран (4:3)</PresentationFormat>
  <Paragraphs>272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 Unicode MS</vt:lpstr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Амазонки - женщины-воительницы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Путь к терроризму Софьи Перовской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ТБС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Полонская</dc:creator>
  <cp:lastModifiedBy>Полонская</cp:lastModifiedBy>
  <cp:revision>390</cp:revision>
  <dcterms:created xsi:type="dcterms:W3CDTF">2017-02-10T14:04:11Z</dcterms:created>
  <dcterms:modified xsi:type="dcterms:W3CDTF">2017-10-06T12:18:45Z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